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1"/>
  </p:notesMasterIdLst>
  <p:handoutMasterIdLst>
    <p:handoutMasterId r:id="rId22"/>
  </p:handoutMasterIdLst>
  <p:sldIdLst>
    <p:sldId id="769" r:id="rId7"/>
    <p:sldId id="1537" r:id="rId8"/>
    <p:sldId id="1529" r:id="rId9"/>
    <p:sldId id="1547" r:id="rId10"/>
    <p:sldId id="1548" r:id="rId11"/>
    <p:sldId id="1549" r:id="rId12"/>
    <p:sldId id="1528" r:id="rId13"/>
    <p:sldId id="1540" r:id="rId14"/>
    <p:sldId id="1550" r:id="rId15"/>
    <p:sldId id="1539" r:id="rId16"/>
    <p:sldId id="1545" r:id="rId17"/>
    <p:sldId id="1544" r:id="rId18"/>
    <p:sldId id="1541" r:id="rId19"/>
    <p:sldId id="1543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96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5" y="4857750"/>
            <a:ext cx="283265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772"/>
            <a:fld id="{FE7A4BB3-E848-5A44-82DF-322201952CD8}" type="slidenum">
              <a:rPr lang="en-US" smtClean="0"/>
              <a:pPr defTabSz="685772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4"/>
            <a:ext cx="5179219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000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30" indent="-171443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16" indent="-171443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89" indent="-171443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0" y="4871972"/>
            <a:ext cx="1942505" cy="271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72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685772"/>
              <a:t>1/27/2025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72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wofthermodynamicsinfo.com/laws-of-thermodynamic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Thermodynamic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t_transfer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ansys.com/simulation-topics/what-is-heat-transfer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hyperlink" Target="https://en.wikipedia.org/wiki/Convection_(heat_transfer)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en.wikipedia.org/wiki/Thermal_conducti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gif"/><Relationship Id="rId10" Type="http://schemas.openxmlformats.org/officeDocument/2006/relationships/image" Target="../media/image36.gif"/><Relationship Id="rId4" Type="http://schemas.openxmlformats.org/officeDocument/2006/relationships/hyperlink" Target="https://en.wikipedia.org/wiki/Thermal_radiation" TargetMode="Externa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2.gif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energy-system/buildings" TargetMode="External"/><Relationship Id="rId2" Type="http://schemas.openxmlformats.org/officeDocument/2006/relationships/hyperlink" Target="https://www.eia.gov/tools/faqs/faq.php?id=1174&amp;t=1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hyperlink" Target="https://www.wired.com/story/cutting-edge-technology-could-massively-reduce-the-amount-of-energy-used-for-air-conditioning/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basc.pnnl.gov/images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eg"/><Relationship Id="rId5" Type="http://schemas.openxmlformats.org/officeDocument/2006/relationships/hyperlink" Target="https://www.wired.com/story/why-you-the-planet-need-heat-pump/" TargetMode="External"/><Relationship Id="rId4" Type="http://schemas.openxmlformats.org/officeDocument/2006/relationships/hyperlink" Target="https://centralplumbingandheating.com/types-of-heat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entralplumbingandheating.com/types-of-heating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energy.gov/energysaver/air-source-heat-pum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Machine Learning and Control for Building Energy Systems</a:t>
            </a:r>
            <a:endParaRPr lang="en-US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@ </a:t>
            </a:r>
            <a:r>
              <a:rPr lang="en-US" sz="1600" dirty="0" err="1">
                <a:latin typeface="Arial"/>
                <a:cs typeface="Arial"/>
              </a:rPr>
              <a:t>CaSE</a:t>
            </a:r>
            <a:r>
              <a:rPr lang="en-US" sz="1600" dirty="0">
                <a:latin typeface="Arial"/>
                <a:cs typeface="Arial"/>
              </a:rPr>
              <a:t> &amp; ROSEI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8647-84B1-4925-F91D-297EBCE0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99D0CAB-BB64-B782-2F85-0A3A37FB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Basic Terminology of Thermodynamics</a:t>
            </a:r>
          </a:p>
        </p:txBody>
      </p:sp>
      <p:sp>
        <p:nvSpPr>
          <p:cNvPr id="12" name="AutoShape 6" descr="What is Heat Transfer? | Ansys">
            <a:extLst>
              <a:ext uri="{FF2B5EF4-FFF2-40B4-BE49-F238E27FC236}">
                <a16:creationId xmlns:a16="http://schemas.microsoft.com/office/drawing/2014/main" id="{BB4D0F70-1DAD-7BA0-83BC-ABE023D8AD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684081E-4B5D-9571-FB56-31E6A26B360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82054" y="814316"/>
            <a:ext cx="8576196" cy="3900561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Thermodynamics</a:t>
            </a:r>
            <a:r>
              <a:rPr lang="en-US" sz="1600" dirty="0"/>
              <a:t> deals with energy, heat, and work, and their interactions with matter. It plays a fundamental role in understanding how energy systems function, including those in HVAC systems. Key concepts in thermodynamics include:</a:t>
            </a:r>
          </a:p>
          <a:p>
            <a:r>
              <a:rPr lang="en-US" sz="1400" b="1" dirty="0"/>
              <a:t>System</a:t>
            </a:r>
            <a:r>
              <a:rPr lang="en-US" sz="1400" dirty="0"/>
              <a:t>: part of the object under study (e.g., HVAC system). </a:t>
            </a:r>
          </a:p>
          <a:p>
            <a:r>
              <a:rPr lang="en-US" sz="1400" b="1" dirty="0"/>
              <a:t>Surroundings</a:t>
            </a:r>
            <a:r>
              <a:rPr lang="en-US" sz="1400" dirty="0"/>
              <a:t> (environment): outside of a system.</a:t>
            </a:r>
          </a:p>
          <a:p>
            <a:r>
              <a:rPr lang="en-US" sz="1400" b="1" dirty="0"/>
              <a:t>State</a:t>
            </a:r>
            <a:r>
              <a:rPr lang="en-US" sz="1400" dirty="0"/>
              <a:t>: condition of a system (e.g., pressure, temperature).</a:t>
            </a:r>
          </a:p>
          <a:p>
            <a:r>
              <a:rPr lang="en-US" sz="1400" b="1" dirty="0"/>
              <a:t>Equilibrium</a:t>
            </a:r>
            <a:r>
              <a:rPr lang="en-US" sz="1400" dirty="0"/>
              <a:t>: when there are no net changes in states over time.</a:t>
            </a:r>
          </a:p>
          <a:p>
            <a:r>
              <a:rPr lang="en-US" sz="1400" b="1" dirty="0"/>
              <a:t>Process</a:t>
            </a:r>
            <a:r>
              <a:rPr lang="en-US" sz="1400" dirty="0"/>
              <a:t>: The transformation from one state to another.</a:t>
            </a:r>
          </a:p>
          <a:p>
            <a:r>
              <a:rPr lang="en-US" sz="1400" b="1" dirty="0"/>
              <a:t>Energy</a:t>
            </a:r>
            <a:r>
              <a:rPr lang="en-US" sz="1400" dirty="0"/>
              <a:t>: The ability to do work or produce change.</a:t>
            </a:r>
          </a:p>
          <a:p>
            <a:r>
              <a:rPr lang="en-US" sz="1400" b="1" dirty="0"/>
              <a:t>Work</a:t>
            </a:r>
            <a:r>
              <a:rPr lang="en-US" sz="1400" dirty="0"/>
              <a:t> (W): Energy transfer due to force acting on an object.</a:t>
            </a:r>
          </a:p>
          <a:p>
            <a:r>
              <a:rPr lang="en-US" sz="1400" b="1" dirty="0"/>
              <a:t>Heat</a:t>
            </a:r>
            <a:r>
              <a:rPr lang="en-US" sz="1400" dirty="0"/>
              <a:t> (Q): Energy transfer due to a temperature difference.</a:t>
            </a:r>
          </a:p>
          <a:p>
            <a:r>
              <a:rPr lang="en-US" sz="1400" b="1" dirty="0"/>
              <a:t>Thermodynamic potential: </a:t>
            </a:r>
            <a:r>
              <a:rPr lang="en-US" sz="1400" dirty="0"/>
              <a:t>A scalar quantity used to represent the thermodynamic state of a system.</a:t>
            </a:r>
          </a:p>
          <a:p>
            <a:r>
              <a:rPr lang="en-US" sz="1400" b="1" dirty="0"/>
              <a:t>Internal Energy</a:t>
            </a:r>
            <a:r>
              <a:rPr lang="en-US" sz="1400" dirty="0"/>
              <a:t> (U): Total energy stored within a system due to molecular motion and configuration.</a:t>
            </a:r>
          </a:p>
          <a:p>
            <a:r>
              <a:rPr lang="en-US" sz="1400" b="1" dirty="0"/>
              <a:t>Enthalpy </a:t>
            </a:r>
            <a:r>
              <a:rPr lang="en-US" sz="1400" dirty="0"/>
              <a:t>(H): Sum of internal energy and the product of pressure and volume.</a:t>
            </a:r>
          </a:p>
          <a:p>
            <a:r>
              <a:rPr lang="en-US" sz="1400" b="1" dirty="0"/>
              <a:t>Entropy </a:t>
            </a:r>
            <a:r>
              <a:rPr lang="en-US" sz="1400" dirty="0"/>
              <a:t>(S)</a:t>
            </a:r>
            <a:r>
              <a:rPr lang="en-US" sz="1400" b="1" dirty="0"/>
              <a:t>: </a:t>
            </a:r>
            <a:r>
              <a:rPr lang="en-US" sz="1400" dirty="0"/>
              <a:t>Measure of energy dispersal or randomness in a system.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6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600" dirty="0"/>
          </a:p>
        </p:txBody>
      </p:sp>
      <p:pic>
        <p:nvPicPr>
          <p:cNvPr id="1035" name="Picture 11" descr="undefined">
            <a:extLst>
              <a:ext uri="{FF2B5EF4-FFF2-40B4-BE49-F238E27FC236}">
                <a16:creationId xmlns:a16="http://schemas.microsoft.com/office/drawing/2014/main" id="{D91460DB-1BD9-2035-51EA-304089B6A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274" y="1460309"/>
            <a:ext cx="2671271" cy="23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54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1E7F6-0F00-2AAB-2BCC-1E61BC6A3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99E372E-25E5-531A-9760-D5B062F4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Thermodynamics Laws</a:t>
            </a:r>
          </a:p>
        </p:txBody>
      </p:sp>
      <p:sp>
        <p:nvSpPr>
          <p:cNvPr id="12" name="AutoShape 6" descr="What is Heat Transfer? | Ansys">
            <a:extLst>
              <a:ext uri="{FF2B5EF4-FFF2-40B4-BE49-F238E27FC236}">
                <a16:creationId xmlns:a16="http://schemas.microsoft.com/office/drawing/2014/main" id="{AD376414-6F12-5BA1-398D-4BC36E8C74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303FFD9-9DED-43A6-9B8C-2F7DDE11000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82054" y="1065607"/>
            <a:ext cx="8576196" cy="3649270"/>
          </a:xfrm>
        </p:spPr>
        <p:txBody>
          <a:bodyPr/>
          <a:lstStyle/>
          <a:p>
            <a:r>
              <a:rPr lang="en-US" sz="1400" b="1" dirty="0"/>
              <a:t>Zeroth Law </a:t>
            </a:r>
            <a:r>
              <a:rPr lang="en-US" sz="1400" dirty="0"/>
              <a:t>(Thermal Equilibrium): If two systems are in thermal equilibrium with a third system, they are in thermal equilibrium with each other.</a:t>
            </a:r>
          </a:p>
          <a:p>
            <a:r>
              <a:rPr lang="en-US" sz="1400" b="1" dirty="0"/>
              <a:t>First Law</a:t>
            </a:r>
            <a:r>
              <a:rPr lang="en-US" sz="1400" dirty="0"/>
              <a:t> (Conservation of Energy): Energy cannot be created or destroyed; it can only change forms.</a:t>
            </a:r>
          </a:p>
          <a:p>
            <a:r>
              <a:rPr lang="en-US" sz="1400" b="1" dirty="0"/>
              <a:t>Second Law</a:t>
            </a:r>
            <a:r>
              <a:rPr lang="en-US" sz="1400" dirty="0"/>
              <a:t> (Entropy and Direction of Processes): Heat flows naturally from a hot body to a cold one, not the reverse. Systems tend to move toward a state of maximum entropy (disorder).</a:t>
            </a:r>
          </a:p>
          <a:p>
            <a:r>
              <a:rPr lang="en-US" sz="1400" b="1" dirty="0"/>
              <a:t>Third Law</a:t>
            </a:r>
            <a:r>
              <a:rPr lang="en-US" sz="1400" dirty="0"/>
              <a:t> (Absolute Zero): The entropy of a perfect crystal approaches zero as the temperature approaches absolute zero.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6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600" dirty="0"/>
          </a:p>
        </p:txBody>
      </p:sp>
      <p:pic>
        <p:nvPicPr>
          <p:cNvPr id="5122" name="Picture 2" descr="Four laws of thermodynamics simple explanation and examples">
            <a:extLst>
              <a:ext uri="{FF2B5EF4-FFF2-40B4-BE49-F238E27FC236}">
                <a16:creationId xmlns:a16="http://schemas.microsoft.com/office/drawing/2014/main" id="{0FF0F8AC-4D4B-E4E6-BD3A-AB6CA9B8D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0" t="14063" r="59687" b="62410"/>
          <a:stretch/>
        </p:blipFill>
        <p:spPr bwMode="auto">
          <a:xfrm>
            <a:off x="57274" y="3231140"/>
            <a:ext cx="1810243" cy="109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our laws of thermodynamics simple explanation and examples">
            <a:extLst>
              <a:ext uri="{FF2B5EF4-FFF2-40B4-BE49-F238E27FC236}">
                <a16:creationId xmlns:a16="http://schemas.microsoft.com/office/drawing/2014/main" id="{9AE555FD-8CF6-EF08-5D59-07F03CFEC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0" t="13166" r="3518" b="64886"/>
          <a:stretch/>
        </p:blipFill>
        <p:spPr bwMode="auto">
          <a:xfrm>
            <a:off x="1612961" y="3231141"/>
            <a:ext cx="2349780" cy="10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our laws of thermodynamics simple explanation and examples">
            <a:extLst>
              <a:ext uri="{FF2B5EF4-FFF2-40B4-BE49-F238E27FC236}">
                <a16:creationId xmlns:a16="http://schemas.microsoft.com/office/drawing/2014/main" id="{2718A8A4-3504-6DE9-59C0-173EB04BB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59790" r="50914" b="11996"/>
          <a:stretch/>
        </p:blipFill>
        <p:spPr bwMode="auto">
          <a:xfrm>
            <a:off x="3798024" y="3231141"/>
            <a:ext cx="3000345" cy="135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our laws of thermodynamics simple explanation and examples">
            <a:extLst>
              <a:ext uri="{FF2B5EF4-FFF2-40B4-BE49-F238E27FC236}">
                <a16:creationId xmlns:a16="http://schemas.microsoft.com/office/drawing/2014/main" id="{17815543-66EF-9F5D-CD30-6FDDCD9F1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9" t="59613" r="8968" b="14030"/>
          <a:stretch/>
        </p:blipFill>
        <p:spPr bwMode="auto">
          <a:xfrm>
            <a:off x="6858931" y="3231140"/>
            <a:ext cx="2124501" cy="135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55C1F-AE43-45AC-DB62-48652D6CFECC}"/>
              </a:ext>
            </a:extLst>
          </p:cNvPr>
          <p:cNvSpPr txBox="1"/>
          <p:nvPr/>
        </p:nvSpPr>
        <p:spPr>
          <a:xfrm>
            <a:off x="696376" y="4847208"/>
            <a:ext cx="796085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https://lawofthermodynamicsinfo.com/laws-of-thermodynamics/</a:t>
            </a:r>
            <a:r>
              <a:rPr lang="en-US" sz="1050" dirty="0"/>
              <a:t>		</a:t>
            </a:r>
            <a:r>
              <a:rPr lang="en-US" sz="1050" dirty="0">
                <a:hlinkClick r:id="rId4"/>
              </a:rPr>
              <a:t>https://en.wikipedia.org/wiki/Thermodynamics</a:t>
            </a:r>
            <a:r>
              <a:rPr lang="en-US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7783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36E5-BA32-1FD0-7310-ECA53115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3A23B0-0406-DAF6-06A3-A526395E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Heat Transfer Basics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E0D4264-0F8A-53BD-3931-AA38A4421F4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2997" y="859809"/>
            <a:ext cx="8138616" cy="385506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Heat transfer is the movement of thermal energy due to a temperature difference.</a:t>
            </a:r>
            <a:endParaRPr lang="en-US" sz="1600" b="1" dirty="0"/>
          </a:p>
          <a:p>
            <a:pPr lvl="1">
              <a:spcBef>
                <a:spcPts val="0"/>
              </a:spcBef>
            </a:pPr>
            <a:r>
              <a:rPr lang="en-US" sz="1400" b="1" dirty="0"/>
              <a:t>Conduction (diffusion): </a:t>
            </a:r>
            <a:r>
              <a:rPr lang="en-US" sz="1400" dirty="0"/>
              <a:t>Heat transfer occurs through solid materials, such as walls, or ducts.</a:t>
            </a:r>
          </a:p>
          <a:p>
            <a:pPr lvl="1">
              <a:spcBef>
                <a:spcPts val="0"/>
              </a:spcBef>
            </a:pPr>
            <a:r>
              <a:rPr lang="en-US" sz="1400" b="1" dirty="0"/>
              <a:t>Convection: </a:t>
            </a:r>
            <a:r>
              <a:rPr lang="en-US" sz="1400" dirty="0"/>
              <a:t>Heat transfer occurs via fluid motion (air or liquid) in ducts or rooms.</a:t>
            </a:r>
          </a:p>
          <a:p>
            <a:pPr lvl="1">
              <a:spcBef>
                <a:spcPts val="0"/>
              </a:spcBef>
            </a:pPr>
            <a:r>
              <a:rPr lang="en-US" sz="1400" b="1" dirty="0"/>
              <a:t>Radiation: </a:t>
            </a:r>
            <a:r>
              <a:rPr lang="en-US" sz="1400" dirty="0"/>
              <a:t>Heat transfer occurs via electromagnetic waves, without requiring a medium.</a:t>
            </a:r>
          </a:p>
        </p:txBody>
      </p:sp>
      <p:sp>
        <p:nvSpPr>
          <p:cNvPr id="12" name="AutoShape 6" descr="What is Heat Transfer? | Ansys">
            <a:extLst>
              <a:ext uri="{FF2B5EF4-FFF2-40B4-BE49-F238E27FC236}">
                <a16:creationId xmlns:a16="http://schemas.microsoft.com/office/drawing/2014/main" id="{D52A830B-B149-0267-525F-C8827795C9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5959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Signal Integrity Eye Diagram">
            <a:extLst>
              <a:ext uri="{FF2B5EF4-FFF2-40B4-BE49-F238E27FC236}">
                <a16:creationId xmlns:a16="http://schemas.microsoft.com/office/drawing/2014/main" id="{0EDB6C2F-5242-AA54-A5FA-AC8D5FD2C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8"/>
          <a:stretch/>
        </p:blipFill>
        <p:spPr bwMode="auto">
          <a:xfrm>
            <a:off x="3320373" y="2560704"/>
            <a:ext cx="3977749" cy="19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5CBA2F-4491-0F90-1B69-ABDBF6D574A0}"/>
              </a:ext>
            </a:extLst>
          </p:cNvPr>
          <p:cNvSpPr txBox="1"/>
          <p:nvPr/>
        </p:nvSpPr>
        <p:spPr>
          <a:xfrm>
            <a:off x="609600" y="4837967"/>
            <a:ext cx="79020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https://en.wikipedia.org/wiki/Heat_transfer</a:t>
            </a:r>
            <a:r>
              <a:rPr lang="en-US" sz="1050" dirty="0"/>
              <a:t>      		</a:t>
            </a:r>
            <a:r>
              <a:rPr lang="en-US" sz="1050" dirty="0">
                <a:hlinkClick r:id="rId4"/>
              </a:rPr>
              <a:t> https://www.ansys.com/simulation-topics/what-is-heat-transfer</a:t>
            </a:r>
            <a:r>
              <a:rPr lang="en-US" sz="105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357A6-B6B3-289A-E4A1-0914BFC00D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173" t="19554" b="21283"/>
          <a:stretch/>
        </p:blipFill>
        <p:spPr>
          <a:xfrm>
            <a:off x="4419600" y="1938849"/>
            <a:ext cx="1960145" cy="698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956C9-905C-2DD2-20B8-3862E65526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726" t="25717" b="17923"/>
          <a:stretch/>
        </p:blipFill>
        <p:spPr>
          <a:xfrm>
            <a:off x="7055038" y="2596672"/>
            <a:ext cx="1815033" cy="462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7F81F9-C0F0-E554-5A37-A6E0E6CEF5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79" t="16508" r="7578" b="20274"/>
          <a:stretch/>
        </p:blipFill>
        <p:spPr>
          <a:xfrm>
            <a:off x="6521319" y="3887906"/>
            <a:ext cx="2622681" cy="39578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166441-BC60-E57E-93C1-EDAB42621635}"/>
              </a:ext>
            </a:extLst>
          </p:cNvPr>
          <p:cNvSpPr txBox="1">
            <a:spLocks/>
          </p:cNvSpPr>
          <p:nvPr/>
        </p:nvSpPr>
        <p:spPr>
          <a:xfrm>
            <a:off x="192829" y="2009917"/>
            <a:ext cx="4110766" cy="19568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30" indent="-17144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16" indent="-17144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ü"/>
              <a:defRPr sz="12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89" indent="-17144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/>
              <a:t>Variables and constants: </a:t>
            </a:r>
          </a:p>
          <a:p>
            <a:pPr lvl="1">
              <a:spcBef>
                <a:spcPts val="0"/>
              </a:spcBef>
            </a:pPr>
            <a:r>
              <a:rPr lang="en-US" sz="1350" i="1" dirty="0"/>
              <a:t>Q</a:t>
            </a:r>
            <a:r>
              <a:rPr lang="en-US" sz="1350" dirty="0"/>
              <a:t>: Heat flow (W)</a:t>
            </a:r>
          </a:p>
          <a:p>
            <a:pPr lvl="1">
              <a:spcBef>
                <a:spcPts val="0"/>
              </a:spcBef>
            </a:pPr>
            <a:r>
              <a:rPr lang="en-US" sz="1350" i="1" dirty="0"/>
              <a:t>k</a:t>
            </a:r>
            <a:r>
              <a:rPr lang="en-US" sz="1350" dirty="0"/>
              <a:t>: Thermal conductivity of the material (W/</a:t>
            </a:r>
            <a:r>
              <a:rPr lang="en-US" sz="1350" dirty="0" err="1"/>
              <a:t>m·K</a:t>
            </a:r>
            <a:r>
              <a:rPr lang="en-US" sz="1350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sz="1350" i="1" dirty="0"/>
              <a:t>A</a:t>
            </a:r>
            <a:r>
              <a:rPr lang="en-US" sz="1350" dirty="0"/>
              <a:t>: Surface area (m</a:t>
            </a:r>
            <a:r>
              <a:rPr lang="en-US" sz="1350" baseline="30000" dirty="0"/>
              <a:t>2</a:t>
            </a:r>
            <a:r>
              <a:rPr lang="en-US" sz="1350" dirty="0"/>
              <a:t>)</a:t>
            </a:r>
          </a:p>
          <a:p>
            <a:pPr lvl="1">
              <a:spcBef>
                <a:spcPts val="0"/>
              </a:spcBef>
            </a:pPr>
            <a:r>
              <a:rPr lang="el-GR" sz="1350" dirty="0"/>
              <a:t>Δ</a:t>
            </a:r>
            <a:r>
              <a:rPr lang="en-US" sz="1350" i="1" dirty="0"/>
              <a:t>T</a:t>
            </a:r>
            <a:r>
              <a:rPr lang="en-US" sz="1350" dirty="0"/>
              <a:t>: Temperature difference (K)</a:t>
            </a:r>
          </a:p>
          <a:p>
            <a:pPr lvl="1">
              <a:spcBef>
                <a:spcPts val="0"/>
              </a:spcBef>
            </a:pPr>
            <a:r>
              <a:rPr lang="en-US" sz="1350" i="1" dirty="0"/>
              <a:t>t</a:t>
            </a:r>
            <a:r>
              <a:rPr lang="en-US" sz="1350" dirty="0"/>
              <a:t>: Time (s)</a:t>
            </a:r>
          </a:p>
          <a:p>
            <a:pPr lvl="1">
              <a:spcBef>
                <a:spcPts val="0"/>
              </a:spcBef>
            </a:pPr>
            <a:r>
              <a:rPr lang="en-US" sz="1350" i="1" dirty="0"/>
              <a:t>d</a:t>
            </a:r>
            <a:r>
              <a:rPr lang="en-US" sz="1350" dirty="0"/>
              <a:t>: Thickness of the material (m)</a:t>
            </a:r>
          </a:p>
          <a:p>
            <a:pPr lvl="1">
              <a:spcBef>
                <a:spcPts val="0"/>
              </a:spcBef>
            </a:pPr>
            <a:r>
              <a:rPr lang="en-US" sz="1350" i="1" dirty="0"/>
              <a:t>h</a:t>
            </a:r>
            <a:r>
              <a:rPr lang="en-US" sz="1350" dirty="0"/>
              <a:t>: Convective heat transfer coefficient</a:t>
            </a:r>
          </a:p>
          <a:p>
            <a:pPr lvl="1">
              <a:spcBef>
                <a:spcPts val="0"/>
              </a:spcBef>
            </a:pPr>
            <a:r>
              <a:rPr lang="el-GR" sz="1350" i="1" dirty="0"/>
              <a:t>σ</a:t>
            </a:r>
            <a:r>
              <a:rPr lang="el-GR" sz="1350" dirty="0"/>
              <a:t>: </a:t>
            </a:r>
            <a:r>
              <a:rPr lang="en-US" sz="1350" dirty="0"/>
              <a:t>Stefan-Boltzmann constant</a:t>
            </a:r>
          </a:p>
          <a:p>
            <a:pPr lvl="1">
              <a:spcBef>
                <a:spcPts val="0"/>
              </a:spcBef>
            </a:pPr>
            <a:r>
              <a:rPr lang="en-US" sz="1350" i="1" dirty="0"/>
              <a:t>ϵ</a:t>
            </a:r>
            <a:r>
              <a:rPr lang="en-US" sz="1350" dirty="0"/>
              <a:t>: Emissivity of the surface</a:t>
            </a:r>
          </a:p>
          <a:p>
            <a:pPr lvl="1">
              <a:spcBef>
                <a:spcPts val="0"/>
              </a:spcBef>
            </a:pPr>
            <a:r>
              <a:rPr lang="en-US" sz="1350" i="1" dirty="0"/>
              <a:t>T</a:t>
            </a:r>
            <a:r>
              <a:rPr lang="en-US" sz="1350" i="1" baseline="-25000" dirty="0"/>
              <a:t>1</a:t>
            </a:r>
            <a:r>
              <a:rPr lang="en-US" sz="1350" i="1" dirty="0"/>
              <a:t>​,T</a:t>
            </a:r>
            <a:r>
              <a:rPr lang="en-US" sz="1350" i="1" baseline="-25000" dirty="0"/>
              <a:t>2</a:t>
            </a:r>
            <a:r>
              <a:rPr lang="en-US" sz="1350" i="1" dirty="0"/>
              <a:t>​</a:t>
            </a:r>
            <a:r>
              <a:rPr lang="en-US" sz="1350" dirty="0"/>
              <a:t>: Temperatures of the bodies (K)</a:t>
            </a:r>
          </a:p>
          <a:p>
            <a:pPr lvl="1">
              <a:spcBef>
                <a:spcPts val="0"/>
              </a:spcBef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0045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761-BD63-20A0-DB45-6D1713C52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3055129-548B-EF72-643C-6E5130423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Heat Transfer Mathematical Modeling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244666-8450-7193-9D3C-9CF6BAF427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909851"/>
            <a:ext cx="4589937" cy="38050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Conduction</a:t>
            </a:r>
            <a:r>
              <a:rPr lang="en-US" sz="1400" dirty="0"/>
              <a:t> is governed by </a:t>
            </a:r>
            <a:r>
              <a:rPr lang="en-US" sz="1400" b="1" dirty="0"/>
              <a:t>Fourier's law</a:t>
            </a:r>
            <a:r>
              <a:rPr lang="en-US" sz="1400" dirty="0"/>
              <a:t>:</a:t>
            </a:r>
          </a:p>
          <a:p>
            <a:pPr>
              <a:spcBef>
                <a:spcPts val="0"/>
              </a:spcBef>
            </a:pPr>
            <a:r>
              <a:rPr lang="en-US" sz="1400" i="1" dirty="0"/>
              <a:t>q</a:t>
            </a:r>
            <a:r>
              <a:rPr lang="en-US" sz="1400" dirty="0"/>
              <a:t>:</a:t>
            </a:r>
            <a:r>
              <a:rPr lang="en-US" sz="1400" i="1" dirty="0"/>
              <a:t> </a:t>
            </a:r>
            <a:r>
              <a:rPr lang="en-US" sz="1400" dirty="0"/>
              <a:t>heat flux (W/m²)</a:t>
            </a:r>
          </a:p>
          <a:p>
            <a:pPr>
              <a:spcBef>
                <a:spcPts val="0"/>
              </a:spcBef>
            </a:pPr>
            <a:r>
              <a:rPr lang="en-US" sz="1400" i="1" dirty="0"/>
              <a:t>k</a:t>
            </a:r>
            <a:r>
              <a:rPr lang="en-US" sz="1400" dirty="0"/>
              <a:t>: thermal conductivity of the material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∂</a:t>
            </a:r>
            <a:r>
              <a:rPr lang="en-US" sz="1400" i="1" dirty="0"/>
              <a:t>T</a:t>
            </a:r>
            <a:r>
              <a:rPr lang="en-US" sz="1400" dirty="0"/>
              <a:t>/∂</a:t>
            </a:r>
            <a:r>
              <a:rPr lang="en-US" sz="1400" i="1" dirty="0"/>
              <a:t>x</a:t>
            </a:r>
            <a:r>
              <a:rPr lang="en-US" sz="1400" dirty="0"/>
              <a:t>: ​temperature gradient in the material.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hlinkClick r:id="rId2"/>
              </a:rPr>
              <a:t>https://en.wikipedia.org/wiki/Thermal_conduction</a:t>
            </a:r>
            <a:r>
              <a:rPr lang="en-US" sz="105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Convection</a:t>
            </a:r>
            <a:r>
              <a:rPr lang="en-US" sz="1400" dirty="0"/>
              <a:t> is governed by </a:t>
            </a:r>
            <a:r>
              <a:rPr lang="en-US" sz="1400" b="1" dirty="0"/>
              <a:t>Navier-Stokes equations </a:t>
            </a:r>
            <a:r>
              <a:rPr lang="en-US" sz="1400" dirty="0"/>
              <a:t>with thermal effects:</a:t>
            </a:r>
          </a:p>
          <a:p>
            <a:pPr>
              <a:spcBef>
                <a:spcPts val="0"/>
              </a:spcBef>
            </a:pPr>
            <a:r>
              <a:rPr lang="en-US" sz="1400" i="1" dirty="0"/>
              <a:t>ρ</a:t>
            </a:r>
            <a:r>
              <a:rPr lang="en-US" sz="1400" dirty="0"/>
              <a:t>: fluid density (kg/m³)</a:t>
            </a:r>
          </a:p>
          <a:p>
            <a:pPr>
              <a:spcBef>
                <a:spcPts val="0"/>
              </a:spcBef>
            </a:pPr>
            <a:r>
              <a:rPr lang="en-US" sz="1400" i="1" dirty="0"/>
              <a:t>c</a:t>
            </a:r>
            <a:r>
              <a:rPr lang="en-US" sz="1400" i="1" baseline="-25000" dirty="0"/>
              <a:t>p</a:t>
            </a:r>
            <a:r>
              <a:rPr lang="en-US" sz="1400" dirty="0"/>
              <a:t>​: specific heat at constant pressure (J/</a:t>
            </a:r>
            <a:r>
              <a:rPr lang="en-US" sz="1400" dirty="0" err="1"/>
              <a:t>kg·K</a:t>
            </a:r>
            <a:r>
              <a:rPr lang="en-US" sz="1400" dirty="0"/>
              <a:t>)</a:t>
            </a:r>
          </a:p>
          <a:p>
            <a:pPr>
              <a:spcBef>
                <a:spcPts val="0"/>
              </a:spcBef>
            </a:pPr>
            <a:r>
              <a:rPr lang="en-US" sz="1400" b="1" dirty="0"/>
              <a:t>v</a:t>
            </a:r>
            <a:r>
              <a:rPr lang="en-US" sz="1400" dirty="0"/>
              <a:t> : velocity vector of the fluid (m/s)</a:t>
            </a:r>
          </a:p>
          <a:p>
            <a:pPr>
              <a:spcBef>
                <a:spcPts val="0"/>
              </a:spcBef>
            </a:pPr>
            <a:r>
              <a:rPr lang="en-US" sz="1400" i="1" dirty="0"/>
              <a:t>k</a:t>
            </a:r>
            <a:r>
              <a:rPr lang="en-US" sz="1400" dirty="0"/>
              <a:t>: thermal conductivity of the fluid (W/</a:t>
            </a:r>
            <a:r>
              <a:rPr lang="en-US" sz="1400" dirty="0" err="1"/>
              <a:t>m·K</a:t>
            </a:r>
            <a:r>
              <a:rPr lang="en-US" sz="1400" dirty="0"/>
              <a:t>)</a:t>
            </a:r>
          </a:p>
          <a:p>
            <a:pPr>
              <a:spcBef>
                <a:spcPts val="0"/>
              </a:spcBef>
            </a:pPr>
            <a:r>
              <a:rPr lang="en-US" sz="1400" i="1" dirty="0"/>
              <a:t>Q </a:t>
            </a:r>
            <a:r>
              <a:rPr lang="en-US" sz="1400" dirty="0"/>
              <a:t>: heat source term (W/m³)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hlinkClick r:id="rId3"/>
              </a:rPr>
              <a:t>https://en.wikipedia.org/wiki/Convection_(heat_transfer)</a:t>
            </a:r>
            <a:r>
              <a:rPr lang="en-US" sz="105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sz="13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Radiation</a:t>
            </a:r>
            <a:r>
              <a:rPr lang="en-US" sz="1400" dirty="0"/>
              <a:t> is governed by the </a:t>
            </a:r>
            <a:r>
              <a:rPr lang="en-US" sz="1400" b="1" dirty="0"/>
              <a:t>Stefan-Boltzmann law</a:t>
            </a:r>
            <a:r>
              <a:rPr lang="en-US" sz="1400" dirty="0"/>
              <a:t>:</a:t>
            </a:r>
          </a:p>
          <a:p>
            <a:pPr>
              <a:spcBef>
                <a:spcPts val="0"/>
              </a:spcBef>
            </a:pPr>
            <a:r>
              <a:rPr lang="el-GR" sz="1400" i="1" dirty="0"/>
              <a:t>σ</a:t>
            </a:r>
            <a:r>
              <a:rPr lang="el-GR" sz="1400" dirty="0"/>
              <a:t>: </a:t>
            </a:r>
            <a:r>
              <a:rPr lang="en-US" sz="1400" dirty="0"/>
              <a:t>Stefan-Boltzmann constant</a:t>
            </a:r>
          </a:p>
          <a:p>
            <a:pPr>
              <a:spcBef>
                <a:spcPts val="0"/>
              </a:spcBef>
            </a:pPr>
            <a:r>
              <a:rPr lang="en-US" sz="1400" i="1" dirty="0"/>
              <a:t>ϵ</a:t>
            </a:r>
            <a:r>
              <a:rPr lang="en-US" sz="1400" dirty="0"/>
              <a:t>: Emissivity of the surface</a:t>
            </a:r>
          </a:p>
          <a:p>
            <a:pPr>
              <a:spcBef>
                <a:spcPts val="0"/>
              </a:spcBef>
            </a:pPr>
            <a:r>
              <a:rPr lang="en-US" sz="1400" i="1" dirty="0"/>
              <a:t>A</a:t>
            </a:r>
            <a:r>
              <a:rPr lang="en-US" sz="1400" dirty="0"/>
              <a:t>: Surface area (m</a:t>
            </a:r>
            <a:r>
              <a:rPr lang="en-US" sz="1400" baseline="30000" dirty="0"/>
              <a:t>2</a:t>
            </a:r>
            <a:r>
              <a:rPr lang="en-US" sz="1400" dirty="0"/>
              <a:t>)</a:t>
            </a:r>
          </a:p>
          <a:p>
            <a:pPr>
              <a:spcBef>
                <a:spcPts val="0"/>
              </a:spcBef>
            </a:pPr>
            <a:r>
              <a:rPr lang="en-US" sz="1400" i="1" dirty="0"/>
              <a:t>T</a:t>
            </a:r>
            <a:r>
              <a:rPr lang="en-US" sz="1400" i="1" baseline="-25000" dirty="0"/>
              <a:t>1</a:t>
            </a:r>
            <a:r>
              <a:rPr lang="en-US" sz="1400" i="1" dirty="0"/>
              <a:t>​,T</a:t>
            </a:r>
            <a:r>
              <a:rPr lang="en-US" sz="1400" i="1" baseline="-25000" dirty="0"/>
              <a:t>2</a:t>
            </a:r>
            <a:r>
              <a:rPr lang="en-US" sz="1400" i="1" dirty="0"/>
              <a:t>​</a:t>
            </a:r>
            <a:r>
              <a:rPr lang="en-US" sz="1400" dirty="0"/>
              <a:t>: Temperatures of the bodies (K)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hlinkClick r:id="rId4"/>
              </a:rPr>
              <a:t>https://en.wikipedia.org/wiki/Thermal_radiation</a:t>
            </a:r>
            <a:r>
              <a:rPr lang="en-US" sz="105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sz="135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918771-80E2-84E9-748E-67593B6EF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38" y="319653"/>
            <a:ext cx="2127865" cy="14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8897F-3671-52FA-BA33-1140ECDF8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965" y="773299"/>
            <a:ext cx="1421450" cy="765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5C16C6-E6AD-3BA4-F4DE-F42384E4F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1965" y="1737098"/>
            <a:ext cx="3858546" cy="765397"/>
          </a:xfrm>
          <a:prstGeom prst="rect">
            <a:avLst/>
          </a:prstGeom>
        </p:spPr>
      </p:pic>
      <p:pic>
        <p:nvPicPr>
          <p:cNvPr id="6153" name="Picture 9" descr="Navier-Stokes Equations | BARD OF MARS">
            <a:extLst>
              <a:ext uri="{FF2B5EF4-FFF2-40B4-BE49-F238E27FC236}">
                <a16:creationId xmlns:a16="http://schemas.microsoft.com/office/drawing/2014/main" id="{175FE7C3-E484-25B7-49F5-06E9205BC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680" y="2388452"/>
            <a:ext cx="2677266" cy="110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99CC73-1558-0460-0460-7B254C31B4D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479" t="16508" r="7578" b="20274"/>
          <a:stretch/>
        </p:blipFill>
        <p:spPr>
          <a:xfrm>
            <a:off x="4942729" y="3664696"/>
            <a:ext cx="1885701" cy="284568"/>
          </a:xfrm>
          <a:prstGeom prst="rect">
            <a:avLst/>
          </a:prstGeom>
        </p:spPr>
      </p:pic>
      <p:pic>
        <p:nvPicPr>
          <p:cNvPr id="6155" name="Picture 11" descr="Blackbody Radiation - Stefan-Boltzmann &amp; Wien Laws on Make a GIF">
            <a:extLst>
              <a:ext uri="{FF2B5EF4-FFF2-40B4-BE49-F238E27FC236}">
                <a16:creationId xmlns:a16="http://schemas.microsoft.com/office/drawing/2014/main" id="{87320150-C1C7-1342-D65F-754EAA527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4" b="18523"/>
          <a:stretch/>
        </p:blipFill>
        <p:spPr bwMode="auto">
          <a:xfrm>
            <a:off x="5954681" y="4033561"/>
            <a:ext cx="2677266" cy="110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4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1ECA9-9C93-FE3B-E01E-843DC6944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F1F40D9-138C-2AD8-FB40-B018C4B25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875" dirty="0">
                <a:solidFill>
                  <a:schemeClr val="tx2"/>
                </a:solidFill>
              </a:rPr>
              <a:t>Week 3: Dynamical systems fundamentals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110160-1430-DDF7-A992-9FAA8C4E651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54675" y="1035641"/>
            <a:ext cx="7729182" cy="3669847"/>
          </a:xfrm>
        </p:spPr>
        <p:txBody>
          <a:bodyPr/>
          <a:lstStyle/>
          <a:p>
            <a:pPr marL="342887" lvl="1" indent="0">
              <a:spcBef>
                <a:spcPts val="0"/>
              </a:spcBef>
              <a:buNone/>
            </a:pPr>
            <a:r>
              <a:rPr lang="en-US" sz="1400" dirty="0"/>
              <a:t>HVAC and heat transfer mathematical models are governed by </a:t>
            </a:r>
            <a:r>
              <a:rPr lang="en-US" sz="1400" b="1" dirty="0"/>
              <a:t>differential equations</a:t>
            </a:r>
            <a:r>
              <a:rPr lang="en-US" sz="1400" dirty="0"/>
              <a:t>.</a:t>
            </a:r>
            <a:endParaRPr lang="en-US" sz="13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E8D5EC-7042-7E97-9E20-F26D3E6F0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52" t="17786" r="38025" b="60071"/>
          <a:stretch/>
        </p:blipFill>
        <p:spPr>
          <a:xfrm>
            <a:off x="4565175" y="1580085"/>
            <a:ext cx="1362974" cy="563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CB8B62-D13F-E6F5-11DE-A282D4583F5F}"/>
              </a:ext>
            </a:extLst>
          </p:cNvPr>
          <p:cNvSpPr txBox="1"/>
          <p:nvPr/>
        </p:nvSpPr>
        <p:spPr>
          <a:xfrm>
            <a:off x="684662" y="16527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Ordinary differential equations (ODEs)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DD015-A00D-7926-E550-11DEB512FDC9}"/>
              </a:ext>
            </a:extLst>
          </p:cNvPr>
          <p:cNvSpPr txBox="1"/>
          <p:nvPr/>
        </p:nvSpPr>
        <p:spPr>
          <a:xfrm>
            <a:off x="684662" y="232835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Partial differential equations (PDEs)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34DE5-1F28-37DE-1410-571358C4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603" y="2222602"/>
            <a:ext cx="3753043" cy="577880"/>
          </a:xfrm>
          <a:prstGeom prst="rect">
            <a:avLst/>
          </a:prstGeom>
        </p:spPr>
      </p:pic>
      <p:pic>
        <p:nvPicPr>
          <p:cNvPr id="10" name="Picture 9" descr="Navier-Stokes Equations | BARD OF MARS">
            <a:extLst>
              <a:ext uri="{FF2B5EF4-FFF2-40B4-BE49-F238E27FC236}">
                <a16:creationId xmlns:a16="http://schemas.microsoft.com/office/drawing/2014/main" id="{8D6DE256-27BF-E274-00D9-B23883DA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62" y="3471784"/>
            <a:ext cx="2677266" cy="110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6E95BC1-BB89-55DA-FB0A-55C81B10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89" y="3302208"/>
            <a:ext cx="2127865" cy="14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ue circle with white text&#10;&#10;Description automatically generated">
            <a:extLst>
              <a:ext uri="{FF2B5EF4-FFF2-40B4-BE49-F238E27FC236}">
                <a16:creationId xmlns:a16="http://schemas.microsoft.com/office/drawing/2014/main" id="{46716EE4-CC0F-50C0-FB4E-028FFA015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" r="66889"/>
          <a:stretch/>
        </p:blipFill>
        <p:spPr>
          <a:xfrm>
            <a:off x="272955" y="2847396"/>
            <a:ext cx="2185758" cy="21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1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EADD6-2C71-A442-9BBF-700FFF1CC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19D68-FAA0-9434-60C7-7EF005CB15A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Participation 10% 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Homework 30% - week 3-5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10% - week 6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E62E88-C275-A8BA-1A6F-0196B788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Grading and Course Expectations</a:t>
            </a:r>
          </a:p>
        </p:txBody>
      </p:sp>
    </p:spTree>
    <p:extLst>
      <p:ext uri="{BB962C8B-B14F-4D97-AF65-F5344CB8AC3E}">
        <p14:creationId xmlns:p14="http://schemas.microsoft.com/office/powerpoint/2010/main" val="186046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1: Introduction to Building Energy Systems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2: HVAC systems and heat transfer modeling </a:t>
            </a:r>
            <a:endParaRPr lang="en-US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3: Dynamical systems fundamentals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4: Control systems fundamentals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5: Machine learning fundamentals - with HVAC load forecasting example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6: System identification - with thermal dynamics modeling example</a:t>
            </a:r>
          </a:p>
          <a:p>
            <a:pPr marL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7: Constrained optimization fundamentals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8: Optimal control fundamentals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9: Model predictive control of building energy systems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10: Practical implementation aspects and high-fidelity building emulators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11: Project evaluation with presentations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D283A-483A-BECB-4620-38E219F6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9AD2342-3265-70F8-03B9-43AEF8C3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HVAC Systems and Heat Transfer Modeling </a:t>
            </a:r>
          </a:p>
        </p:txBody>
      </p:sp>
      <p:sp>
        <p:nvSpPr>
          <p:cNvPr id="12" name="AutoShape 6" descr="What is Heat Transfer? | Ansys">
            <a:extLst>
              <a:ext uri="{FF2B5EF4-FFF2-40B4-BE49-F238E27FC236}">
                <a16:creationId xmlns:a16="http://schemas.microsoft.com/office/drawing/2014/main" id="{43495C59-0C0C-6554-72A9-1334B7B868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1042D-AE49-263F-0EBB-73AA5BEDFB43}"/>
              </a:ext>
            </a:extLst>
          </p:cNvPr>
          <p:cNvSpPr txBox="1"/>
          <p:nvPr/>
        </p:nvSpPr>
        <p:spPr>
          <a:xfrm>
            <a:off x="657367" y="4889584"/>
            <a:ext cx="87058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https://www.eia.gov/tools/faqs/faq.php?id=1174&amp;t=1</a:t>
            </a:r>
            <a:r>
              <a:rPr lang="en-US" sz="1050" dirty="0"/>
              <a:t>			 </a:t>
            </a:r>
            <a:r>
              <a:rPr lang="en-US" sz="1050" dirty="0">
                <a:hlinkClick r:id="rId3"/>
              </a:rPr>
              <a:t>https://www.iea.org/energy-system/buildings</a:t>
            </a:r>
            <a:endParaRPr lang="en-US" sz="1050" dirty="0"/>
          </a:p>
        </p:txBody>
      </p:sp>
      <p:pic>
        <p:nvPicPr>
          <p:cNvPr id="5" name="Picture 2" descr="Energy consumption by sector buildings transport industry">
            <a:extLst>
              <a:ext uri="{FF2B5EF4-FFF2-40B4-BE49-F238E27FC236}">
                <a16:creationId xmlns:a16="http://schemas.microsoft.com/office/drawing/2014/main" id="{959E7D13-436B-5641-D4E1-FFBA289C7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" t="27265" r="4773" b="5034"/>
          <a:stretch/>
        </p:blipFill>
        <p:spPr bwMode="auto">
          <a:xfrm>
            <a:off x="5586483" y="2419350"/>
            <a:ext cx="3518122" cy="200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3B7B38B3-5447-19A1-6CF1-F67D7F4803A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82054" y="814316"/>
            <a:ext cx="5709313" cy="390056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Why? 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HVAC systems </a:t>
            </a:r>
            <a:r>
              <a:rPr lang="en-US" sz="1400" b="1" dirty="0"/>
              <a:t>regulate indoor air quality, temperature, and humidity in buildings</a:t>
            </a:r>
            <a:r>
              <a:rPr lang="en-US" sz="1400" dirty="0"/>
              <a:t>. They are essential for creating comfortable, healthy, and energy-efficient indoor environments. 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HVAC systems are </a:t>
            </a:r>
            <a:r>
              <a:rPr lang="en-US" sz="1400" b="1" dirty="0"/>
              <a:t>significant contributors to global energy use. </a:t>
            </a:r>
            <a:r>
              <a:rPr lang="en-US" sz="1400" dirty="0"/>
              <a:t>Buildings account for approximately 35% of global final energy use, where HVAC accounts for approximately 40% of total building use. 	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sz="1400" dirty="0"/>
              <a:t>The </a:t>
            </a:r>
            <a:r>
              <a:rPr lang="en-US" sz="1400" b="1" dirty="0"/>
              <a:t>energy use attributed to HVAC systems is expected to grow</a:t>
            </a:r>
            <a:r>
              <a:rPr lang="en-US" sz="1400" dirty="0"/>
              <a:t>, underscoring the importance of enhancing energy efficiency in these systems.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How? </a:t>
            </a: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/>
              <a:t>Time: How AI Is Making Buildings More Energy-Efficient</a:t>
            </a:r>
          </a:p>
          <a:p>
            <a:pPr lvl="1">
              <a:spcBef>
                <a:spcPts val="0"/>
              </a:spcBef>
            </a:pPr>
            <a:r>
              <a:rPr lang="en-US" sz="1100" dirty="0">
                <a:hlinkClick r:id="rId5"/>
              </a:rPr>
              <a:t>https://time.com/7201501/ai-buildings-energy-efficiency/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>
              <a:spcBef>
                <a:spcPts val="0"/>
              </a:spcBef>
            </a:pPr>
            <a:r>
              <a:rPr lang="en-US" sz="1400" dirty="0"/>
              <a:t>Wired: Cutting-Edge Technology Could Massively Reduce the Amount of Energy Used for Air Conditioning</a:t>
            </a:r>
            <a:endParaRPr lang="en-US" sz="1200" dirty="0"/>
          </a:p>
          <a:p>
            <a:pPr lvl="1">
              <a:spcBef>
                <a:spcPts val="0"/>
              </a:spcBef>
            </a:pPr>
            <a:r>
              <a:rPr lang="en-US" sz="1100" dirty="0">
                <a:hlinkClick r:id="rId5"/>
              </a:rPr>
              <a:t>https://www.wired.com/story/cutting-edge-technology-could-massively-reduce-the-amount-of-energy-used-for-air-conditioning/</a:t>
            </a:r>
            <a:r>
              <a:rPr lang="en-US" sz="1100" dirty="0"/>
              <a:t> 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endParaRPr lang="en-US" sz="14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F2FE5-B16F-A51B-9573-1F4B4D4A3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893" y="1382503"/>
            <a:ext cx="2932186" cy="43057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80699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B24C-1520-EBBD-B13E-6DC1D7A9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37362A8-D3F7-C345-79D3-E4AC1CD0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History of HVAC Systems</a:t>
            </a:r>
          </a:p>
        </p:txBody>
      </p:sp>
      <p:sp>
        <p:nvSpPr>
          <p:cNvPr id="12" name="AutoShape 6" descr="What is Heat Transfer? | Ansys">
            <a:extLst>
              <a:ext uri="{FF2B5EF4-FFF2-40B4-BE49-F238E27FC236}">
                <a16:creationId xmlns:a16="http://schemas.microsoft.com/office/drawing/2014/main" id="{E3F6076B-D8CE-040C-3B2E-1BB05501F9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07791" y="420509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eanderthals were the first to light fire at will, says study - Science ...">
            <a:extLst>
              <a:ext uri="{FF2B5EF4-FFF2-40B4-BE49-F238E27FC236}">
                <a16:creationId xmlns:a16="http://schemas.microsoft.com/office/drawing/2014/main" id="{C5C9CF45-3174-64EE-6E99-7D387573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1" y="791136"/>
            <a:ext cx="2997053" cy="168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04DC2-358F-041E-C5B2-241A6444B708}"/>
              </a:ext>
            </a:extLst>
          </p:cNvPr>
          <p:cNvSpPr txBox="1"/>
          <p:nvPr/>
        </p:nvSpPr>
        <p:spPr>
          <a:xfrm>
            <a:off x="3312065" y="4791741"/>
            <a:ext cx="2537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Roman Hypocaust (100 BCE)</a:t>
            </a:r>
          </a:p>
        </p:txBody>
      </p:sp>
      <p:pic>
        <p:nvPicPr>
          <p:cNvPr id="2052" name="Picture 4" descr="What is a hypocast? A hypocast was the warm air heating system used by ...">
            <a:extLst>
              <a:ext uri="{FF2B5EF4-FFF2-40B4-BE49-F238E27FC236}">
                <a16:creationId xmlns:a16="http://schemas.microsoft.com/office/drawing/2014/main" id="{763F1F31-89DC-AF6A-A2F8-F70BF1B3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90" y="2933051"/>
            <a:ext cx="2406555" cy="18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cover Ondol, The Korean Traditional Heating System">
            <a:extLst>
              <a:ext uri="{FF2B5EF4-FFF2-40B4-BE49-F238E27FC236}">
                <a16:creationId xmlns:a16="http://schemas.microsoft.com/office/drawing/2014/main" id="{4C701BF8-3D50-A689-7417-13B31EED1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08" y="801326"/>
            <a:ext cx="3114474" cy="167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CBE547-DCEA-EF3F-5449-8D16EEF05918}"/>
              </a:ext>
            </a:extLst>
          </p:cNvPr>
          <p:cNvSpPr txBox="1"/>
          <p:nvPr/>
        </p:nvSpPr>
        <p:spPr>
          <a:xfrm>
            <a:off x="3666700" y="2535354"/>
            <a:ext cx="2684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Korean Ondol (1000 BCE)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7E911-4398-B20D-E90A-E2366CA02E08}"/>
              </a:ext>
            </a:extLst>
          </p:cNvPr>
          <p:cNvSpPr txBox="1"/>
          <p:nvPr/>
        </p:nvSpPr>
        <p:spPr>
          <a:xfrm>
            <a:off x="153104" y="2535353"/>
            <a:ext cx="2684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Cave fire (300000 BCE)</a:t>
            </a:r>
          </a:p>
        </p:txBody>
      </p:sp>
      <p:pic>
        <p:nvPicPr>
          <p:cNvPr id="2056" name="Picture 8" descr="Natural ventilation">
            <a:extLst>
              <a:ext uri="{FF2B5EF4-FFF2-40B4-BE49-F238E27FC236}">
                <a16:creationId xmlns:a16="http://schemas.microsoft.com/office/drawing/2014/main" id="{99D6B655-2604-A99F-1763-0B75537CB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" b="13546"/>
          <a:stretch/>
        </p:blipFill>
        <p:spPr bwMode="auto">
          <a:xfrm>
            <a:off x="33431" y="3020464"/>
            <a:ext cx="2737402" cy="17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7C0A94-D216-6928-5C82-1A94AF270C17}"/>
              </a:ext>
            </a:extLst>
          </p:cNvPr>
          <p:cNvSpPr txBox="1"/>
          <p:nvPr/>
        </p:nvSpPr>
        <p:spPr>
          <a:xfrm>
            <a:off x="22762" y="4791741"/>
            <a:ext cx="30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Persian wind catcher (1000 BCE)</a:t>
            </a:r>
          </a:p>
        </p:txBody>
      </p:sp>
      <p:pic>
        <p:nvPicPr>
          <p:cNvPr id="2060" name="Picture 12" descr="Parts Of A Fireplace &amp; Chimney Explained (With Diagrams And Real Pictures)">
            <a:extLst>
              <a:ext uri="{FF2B5EF4-FFF2-40B4-BE49-F238E27FC236}">
                <a16:creationId xmlns:a16="http://schemas.microsoft.com/office/drawing/2014/main" id="{B3FF88F8-91C7-D73E-E2BE-0A753EBF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651" y="801326"/>
            <a:ext cx="1847274" cy="380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0601FB-D2A9-2599-ACF4-AE591E29AABC}"/>
              </a:ext>
            </a:extLst>
          </p:cNvPr>
          <p:cNvSpPr txBox="1"/>
          <p:nvPr/>
        </p:nvSpPr>
        <p:spPr>
          <a:xfrm>
            <a:off x="6177183" y="4789991"/>
            <a:ext cx="2966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Chimneys and fireplaces (Medieval)</a:t>
            </a:r>
          </a:p>
        </p:txBody>
      </p:sp>
    </p:spTree>
    <p:extLst>
      <p:ext uri="{BB962C8B-B14F-4D97-AF65-F5344CB8AC3E}">
        <p14:creationId xmlns:p14="http://schemas.microsoft.com/office/powerpoint/2010/main" val="120206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CB75D-3500-CE60-0572-04A9A99A7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B8EEB84-08AD-EFF2-246E-304574D0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History of HVAC Systems </a:t>
            </a:r>
          </a:p>
        </p:txBody>
      </p:sp>
      <p:pic>
        <p:nvPicPr>
          <p:cNvPr id="3074" name="Picture 2" descr="Steam heating | energy | Britannica">
            <a:extLst>
              <a:ext uri="{FF2B5EF4-FFF2-40B4-BE49-F238E27FC236}">
                <a16:creationId xmlns:a16="http://schemas.microsoft.com/office/drawing/2014/main" id="{3BF54F71-ED49-51C4-C529-FA12EDBBC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6" y="685319"/>
            <a:ext cx="2508378" cy="177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F53A73-09CA-57FF-B64D-AB99CFCF4E46}"/>
              </a:ext>
            </a:extLst>
          </p:cNvPr>
          <p:cNvSpPr txBox="1"/>
          <p:nvPr/>
        </p:nvSpPr>
        <p:spPr>
          <a:xfrm>
            <a:off x="924181" y="2462087"/>
            <a:ext cx="44305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Radiators and steam central heating systems (1800)</a:t>
            </a:r>
          </a:p>
        </p:txBody>
      </p:sp>
      <p:pic>
        <p:nvPicPr>
          <p:cNvPr id="3076" name="Picture 4" descr="Hot water heating">
            <a:extLst>
              <a:ext uri="{FF2B5EF4-FFF2-40B4-BE49-F238E27FC236}">
                <a16:creationId xmlns:a16="http://schemas.microsoft.com/office/drawing/2014/main" id="{0EE6CC38-5A99-8B05-2E99-56DD36A42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4"/>
          <a:stretch/>
        </p:blipFill>
        <p:spPr bwMode="auto">
          <a:xfrm>
            <a:off x="6061380" y="24467"/>
            <a:ext cx="2854669" cy="249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4B300A-F7C2-174C-DF59-A15CA74C82BE}"/>
              </a:ext>
            </a:extLst>
          </p:cNvPr>
          <p:cNvSpPr txBox="1"/>
          <p:nvPr/>
        </p:nvSpPr>
        <p:spPr>
          <a:xfrm>
            <a:off x="5780409" y="2470242"/>
            <a:ext cx="3363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Hot water heating and forced air (1900)</a:t>
            </a:r>
          </a:p>
        </p:txBody>
      </p:sp>
      <p:pic>
        <p:nvPicPr>
          <p:cNvPr id="3078" name="Picture 6" descr="A Steam Central Heating System by Mary Evans Picture Library">
            <a:extLst>
              <a:ext uri="{FF2B5EF4-FFF2-40B4-BE49-F238E27FC236}">
                <a16:creationId xmlns:a16="http://schemas.microsoft.com/office/drawing/2014/main" id="{A055FF3A-1608-09EC-7232-C42C264DB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12" y="713189"/>
            <a:ext cx="2854668" cy="175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Making the Modern World Possible: The Centrifugal Chiller Turns 100 |  Chiller &amp; Cooling Best Practices">
            <a:extLst>
              <a:ext uri="{FF2B5EF4-FFF2-40B4-BE49-F238E27FC236}">
                <a16:creationId xmlns:a16="http://schemas.microsoft.com/office/drawing/2014/main" id="{7B1185A2-1288-F739-0CD8-F13DBD5A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5" y="2820218"/>
            <a:ext cx="2695059" cy="19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CE11B1-9FED-3D3C-12EC-74A744CBC0C3}"/>
              </a:ext>
            </a:extLst>
          </p:cNvPr>
          <p:cNvSpPr txBox="1"/>
          <p:nvPr/>
        </p:nvSpPr>
        <p:spPr>
          <a:xfrm>
            <a:off x="-129581" y="4802059"/>
            <a:ext cx="3386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First AC developed by Carrier (1922)</a:t>
            </a:r>
          </a:p>
        </p:txBody>
      </p:sp>
      <p:pic>
        <p:nvPicPr>
          <p:cNvPr id="3092" name="Picture 20" descr="HVAC System">
            <a:extLst>
              <a:ext uri="{FF2B5EF4-FFF2-40B4-BE49-F238E27FC236}">
                <a16:creationId xmlns:a16="http://schemas.microsoft.com/office/drawing/2014/main" id="{9B681E05-D9B4-6BF2-CDDE-A76D3ADF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05" y="2820217"/>
            <a:ext cx="2598716" cy="207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5638F1-8D18-AC32-3799-4AC7707E0700}"/>
              </a:ext>
            </a:extLst>
          </p:cNvPr>
          <p:cNvSpPr txBox="1"/>
          <p:nvPr/>
        </p:nvSpPr>
        <p:spPr>
          <a:xfrm>
            <a:off x="2939017" y="4803593"/>
            <a:ext cx="3386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Radiant HVAC (1970)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70615-A7D4-8A7B-9376-60BB56A458C6}"/>
              </a:ext>
            </a:extLst>
          </p:cNvPr>
          <p:cNvSpPr txBox="1"/>
          <p:nvPr/>
        </p:nvSpPr>
        <p:spPr>
          <a:xfrm>
            <a:off x="6205182" y="4776478"/>
            <a:ext cx="2825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Heat pumps (1980)</a:t>
            </a:r>
          </a:p>
        </p:txBody>
      </p:sp>
      <p:pic>
        <p:nvPicPr>
          <p:cNvPr id="3094" name="Picture 22" descr="Rheem Heat Pump Installation">
            <a:extLst>
              <a:ext uri="{FF2B5EF4-FFF2-40B4-BE49-F238E27FC236}">
                <a16:creationId xmlns:a16="http://schemas.microsoft.com/office/drawing/2014/main" id="{52C678E5-4364-9AA7-6D7F-1FAF4968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02" y="2912090"/>
            <a:ext cx="2580201" cy="189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94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AFB8B8F-94EB-B7F4-D00E-921FE3BF6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Modern HVAC Systems</a:t>
            </a:r>
          </a:p>
        </p:txBody>
      </p:sp>
      <p:pic>
        <p:nvPicPr>
          <p:cNvPr id="2052" name="Picture 4" descr="Condensing Boilers | Building America Solution Center">
            <a:extLst>
              <a:ext uri="{FF2B5EF4-FFF2-40B4-BE49-F238E27FC236}">
                <a16:creationId xmlns:a16="http://schemas.microsoft.com/office/drawing/2014/main" id="{D85E1962-9DCF-6236-8DDC-D93FA7A45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7"/>
          <a:stretch/>
        </p:blipFill>
        <p:spPr bwMode="auto">
          <a:xfrm>
            <a:off x="430776" y="1190433"/>
            <a:ext cx="4673704" cy="344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2398C5A-9F85-FDEF-B75A-895F9B888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48" y="1190433"/>
            <a:ext cx="2593993" cy="320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B17F95-0B27-97C5-14E3-3EA5833071D6}"/>
              </a:ext>
            </a:extLst>
          </p:cNvPr>
          <p:cNvSpPr txBox="1"/>
          <p:nvPr/>
        </p:nvSpPr>
        <p:spPr>
          <a:xfrm>
            <a:off x="4794214" y="4483980"/>
            <a:ext cx="408573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Example of an HVAC system in an office building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2E3745-9CB4-B215-39B0-A32F14CD487F}"/>
              </a:ext>
            </a:extLst>
          </p:cNvPr>
          <p:cNvSpPr/>
          <p:nvPr/>
        </p:nvSpPr>
        <p:spPr>
          <a:xfrm>
            <a:off x="246528" y="4847207"/>
            <a:ext cx="579076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alibri (Body)"/>
              </a:rPr>
              <a:t>Image sourced from </a:t>
            </a:r>
            <a:r>
              <a:rPr lang="en-US" sz="1050" dirty="0">
                <a:latin typeface="Calibri (Body)"/>
                <a:hlinkClick r:id="rId4"/>
              </a:rPr>
              <a:t>https://basc.pnnl.gov/images/</a:t>
            </a:r>
            <a:endParaRPr lang="en-US" sz="1050" dirty="0">
              <a:latin typeface="Calibri (Body)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DDDA3-8E39-BC19-B0F7-7A0AF5DA8E67}"/>
              </a:ext>
            </a:extLst>
          </p:cNvPr>
          <p:cNvSpPr/>
          <p:nvPr/>
        </p:nvSpPr>
        <p:spPr>
          <a:xfrm>
            <a:off x="4235860" y="4728002"/>
            <a:ext cx="49961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alibri (Body)"/>
              </a:rPr>
              <a:t>Drgona J., et al., Cloud-based implementation of white-box model predictive control for a GEOTABS office building: a field test demonstration. Journal of Process Control, 2019.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3A43E-BF88-3D76-997F-CF6407D294E7}"/>
              </a:ext>
            </a:extLst>
          </p:cNvPr>
          <p:cNvSpPr txBox="1"/>
          <p:nvPr/>
        </p:nvSpPr>
        <p:spPr>
          <a:xfrm>
            <a:off x="113819" y="4483980"/>
            <a:ext cx="423596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Example of an HVAC system in a residential building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9FDDC-106A-61F6-70AD-A874F3467F84}"/>
              </a:ext>
            </a:extLst>
          </p:cNvPr>
          <p:cNvSpPr txBox="1"/>
          <p:nvPr/>
        </p:nvSpPr>
        <p:spPr>
          <a:xfrm>
            <a:off x="300250" y="771146"/>
            <a:ext cx="868452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Modern HVAC are complex thermodynamic machines modeled as interconnected system of systems (SoS). </a:t>
            </a:r>
          </a:p>
        </p:txBody>
      </p:sp>
    </p:spTree>
    <p:extLst>
      <p:ext uri="{BB962C8B-B14F-4D97-AF65-F5344CB8AC3E}">
        <p14:creationId xmlns:p14="http://schemas.microsoft.com/office/powerpoint/2010/main" val="400813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CF505-78A1-DAE6-86CA-CC87AD1A7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DE0DA1-A449-D3E9-A08E-63DE2316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Components of Modern HVAC Systems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7205B3-1DC2-BA24-0AFE-185F60A8F4A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5576" y="873457"/>
            <a:ext cx="3552967" cy="384141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600" b="1" dirty="0"/>
              <a:t>H</a:t>
            </a:r>
            <a:r>
              <a:rPr lang="en-US" sz="1600" dirty="0"/>
              <a:t>eating systems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Furnaces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Boilers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Heat pumps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Domestic hot water tank (DHW)</a:t>
            </a:r>
          </a:p>
          <a:p>
            <a:pPr>
              <a:spcBef>
                <a:spcPts val="0"/>
              </a:spcBef>
            </a:pPr>
            <a:r>
              <a:rPr lang="en-US" sz="1600" b="1" dirty="0"/>
              <a:t>V</a:t>
            </a:r>
            <a:r>
              <a:rPr lang="en-US" sz="1600" dirty="0"/>
              <a:t>entilation systems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Natural ventilation (windows, vents)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Mechanical ventilation (fans, ducts)</a:t>
            </a:r>
          </a:p>
          <a:p>
            <a:pPr>
              <a:spcBef>
                <a:spcPts val="0"/>
              </a:spcBef>
            </a:pPr>
            <a:r>
              <a:rPr lang="en-US" sz="1600" b="1" dirty="0"/>
              <a:t>A</a:t>
            </a:r>
            <a:r>
              <a:rPr lang="en-US" sz="1600" dirty="0"/>
              <a:t>ir </a:t>
            </a:r>
            <a:r>
              <a:rPr lang="en-US" sz="1600" b="1" dirty="0"/>
              <a:t>C</a:t>
            </a:r>
            <a:r>
              <a:rPr lang="en-US" sz="1600" dirty="0"/>
              <a:t>onditioning systems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Central air conditioning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Chillers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Split systems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Control systems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Thermostats</a:t>
            </a:r>
          </a:p>
          <a:p>
            <a:pPr lvl="1">
              <a:spcBef>
                <a:spcPts val="0"/>
              </a:spcBef>
            </a:pPr>
            <a:r>
              <a:rPr lang="en-US" sz="1350" dirty="0"/>
              <a:t>Building management systems (BMS)</a:t>
            </a:r>
          </a:p>
          <a:p>
            <a:pPr lvl="1">
              <a:spcBef>
                <a:spcPts val="0"/>
              </a:spcBef>
            </a:pPr>
            <a:endParaRPr lang="en-US" sz="1350" dirty="0"/>
          </a:p>
        </p:txBody>
      </p:sp>
      <p:pic>
        <p:nvPicPr>
          <p:cNvPr id="7170" name="Picture 2" descr="Types Of Heating Systems - Central Plumbing and Heating Supply">
            <a:extLst>
              <a:ext uri="{FF2B5EF4-FFF2-40B4-BE49-F238E27FC236}">
                <a16:creationId xmlns:a16="http://schemas.microsoft.com/office/drawing/2014/main" id="{88F12717-4048-6088-9DC0-C7720D420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39"/>
          <a:stretch/>
        </p:blipFill>
        <p:spPr bwMode="auto">
          <a:xfrm>
            <a:off x="3881977" y="766311"/>
            <a:ext cx="2914736" cy="192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7E2A11A-036C-7B1A-79F7-0AAE9FFA2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77" y="0"/>
            <a:ext cx="2248666" cy="270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8E0369-E55B-3A2F-D2A8-A70112D7A369}"/>
              </a:ext>
            </a:extLst>
          </p:cNvPr>
          <p:cNvSpPr txBox="1"/>
          <p:nvPr/>
        </p:nvSpPr>
        <p:spPr>
          <a:xfrm>
            <a:off x="7068119" y="2697700"/>
            <a:ext cx="2075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Forced Hot Air Heating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51A2D-C72C-0970-8CD7-8A2DE5EC40BA}"/>
              </a:ext>
            </a:extLst>
          </p:cNvPr>
          <p:cNvSpPr txBox="1"/>
          <p:nvPr/>
        </p:nvSpPr>
        <p:spPr>
          <a:xfrm>
            <a:off x="325271" y="4884148"/>
            <a:ext cx="85861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https://centralplumbingandheating.com/types-of-heating/</a:t>
            </a:r>
            <a:r>
              <a:rPr lang="en-US" sz="1050" dirty="0"/>
              <a:t>		</a:t>
            </a:r>
            <a:r>
              <a:rPr lang="en-US" sz="1050" dirty="0">
                <a:hlinkClick r:id="rId5"/>
              </a:rPr>
              <a:t>https://www.wired.com/story/why-you-the-planet-need-heat-pump/</a:t>
            </a:r>
            <a:r>
              <a:rPr lang="en-US" sz="1050" dirty="0"/>
              <a:t> 	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39682-8620-6D63-4B1B-C40E300A07A3}"/>
              </a:ext>
            </a:extLst>
          </p:cNvPr>
          <p:cNvSpPr txBox="1"/>
          <p:nvPr/>
        </p:nvSpPr>
        <p:spPr>
          <a:xfrm>
            <a:off x="6070913" y="4626212"/>
            <a:ext cx="68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Chiller</a:t>
            </a:r>
          </a:p>
        </p:txBody>
      </p:sp>
      <p:pic>
        <p:nvPicPr>
          <p:cNvPr id="7180" name="Picture 12" descr="Boilers - Heaters - The Home Depot">
            <a:extLst>
              <a:ext uri="{FF2B5EF4-FFF2-40B4-BE49-F238E27FC236}">
                <a16:creationId xmlns:a16="http://schemas.microsoft.com/office/drawing/2014/main" id="{0F518139-6D44-13E6-423E-47573B7BD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6" b="5699"/>
          <a:stretch/>
        </p:blipFill>
        <p:spPr bwMode="auto">
          <a:xfrm>
            <a:off x="7279385" y="3011442"/>
            <a:ext cx="1818553" cy="158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B2CF06-D591-880F-1A64-FA65CA3FBC0C}"/>
              </a:ext>
            </a:extLst>
          </p:cNvPr>
          <p:cNvSpPr txBox="1"/>
          <p:nvPr/>
        </p:nvSpPr>
        <p:spPr>
          <a:xfrm>
            <a:off x="7742241" y="4594971"/>
            <a:ext cx="737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Boiler</a:t>
            </a:r>
          </a:p>
        </p:txBody>
      </p:sp>
      <p:pic>
        <p:nvPicPr>
          <p:cNvPr id="7182" name="Picture 14" descr="AquaSnap® 30RC Air-Cooled Liquid Chiller | Carrier Commercial Systems ...">
            <a:extLst>
              <a:ext uri="{FF2B5EF4-FFF2-40B4-BE49-F238E27FC236}">
                <a16:creationId xmlns:a16="http://schemas.microsoft.com/office/drawing/2014/main" id="{1DF28ED6-371E-C414-B326-70CA7D523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t="8333" r="6255" b="7662"/>
          <a:stretch/>
        </p:blipFill>
        <p:spPr bwMode="auto">
          <a:xfrm>
            <a:off x="5660067" y="3196380"/>
            <a:ext cx="1514107" cy="14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Xpression Pro High Wall Ductless Split-System | Carrier Building ...">
            <a:extLst>
              <a:ext uri="{FF2B5EF4-FFF2-40B4-BE49-F238E27FC236}">
                <a16:creationId xmlns:a16="http://schemas.microsoft.com/office/drawing/2014/main" id="{45803117-4958-0040-D86A-5C8A4FE2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26" y="2877391"/>
            <a:ext cx="1896620" cy="189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F20D36-3E70-AD96-5CB4-3EB01648DA8C}"/>
              </a:ext>
            </a:extLst>
          </p:cNvPr>
          <p:cNvSpPr txBox="1"/>
          <p:nvPr/>
        </p:nvSpPr>
        <p:spPr>
          <a:xfrm>
            <a:off x="3881977" y="2697700"/>
            <a:ext cx="294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Typical residential heating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256F2-C3C6-29CE-31D9-BC303DF0AE10}"/>
              </a:ext>
            </a:extLst>
          </p:cNvPr>
          <p:cNvSpPr txBox="1"/>
          <p:nvPr/>
        </p:nvSpPr>
        <p:spPr>
          <a:xfrm>
            <a:off x="4065016" y="4620123"/>
            <a:ext cx="1514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Split System</a:t>
            </a:r>
          </a:p>
        </p:txBody>
      </p:sp>
    </p:spTree>
    <p:extLst>
      <p:ext uri="{BB962C8B-B14F-4D97-AF65-F5344CB8AC3E}">
        <p14:creationId xmlns:p14="http://schemas.microsoft.com/office/powerpoint/2010/main" val="89314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239B4-5B27-A821-646B-F92653231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9DA3652-F0F9-CBC3-C39D-9E39EDB9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81" y="169334"/>
            <a:ext cx="75874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Heat Pump (HP) Principles</a:t>
            </a:r>
          </a:p>
        </p:txBody>
      </p:sp>
      <p:pic>
        <p:nvPicPr>
          <p:cNvPr id="7174" name="Picture 6" descr="Air-source heat pump diagram">
            <a:extLst>
              <a:ext uri="{FF2B5EF4-FFF2-40B4-BE49-F238E27FC236}">
                <a16:creationId xmlns:a16="http://schemas.microsoft.com/office/drawing/2014/main" id="{BFB0601A-4248-A840-685B-59D580768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" t="18487" r="4992" b="5932"/>
          <a:stretch/>
        </p:blipFill>
        <p:spPr bwMode="auto">
          <a:xfrm>
            <a:off x="4505580" y="1182806"/>
            <a:ext cx="463842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61D58D-1D9B-295A-15FA-29077556BCFB}"/>
              </a:ext>
            </a:extLst>
          </p:cNvPr>
          <p:cNvSpPr txBox="1"/>
          <p:nvPr/>
        </p:nvSpPr>
        <p:spPr>
          <a:xfrm>
            <a:off x="3022979" y="4889584"/>
            <a:ext cx="43422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>
                <a:hlinkClick r:id="rId4"/>
              </a:rPr>
              <a:t>https://www.energy.gov/energysaver/air-source-heat-pumps</a:t>
            </a:r>
            <a:r>
              <a:rPr lang="en-US" sz="1050" dirty="0"/>
              <a:t> 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65527E-D5BF-3555-3645-54B9661A6D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1027" y="909851"/>
            <a:ext cx="4391151" cy="38050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/>
              <a:t>Refrigeration Cycle: </a:t>
            </a:r>
            <a:r>
              <a:rPr lang="en-US" sz="1400" dirty="0"/>
              <a:t>is the foundation of HVAC systems. It involves the transfer of heat from a cooler space (a room) to a warmer environment (the outside air). The four main components of this cycle are:</a:t>
            </a:r>
          </a:p>
          <a:p>
            <a:pPr>
              <a:spcBef>
                <a:spcPts val="0"/>
              </a:spcBef>
            </a:pPr>
            <a:r>
              <a:rPr lang="en-US" sz="1400" b="1" dirty="0"/>
              <a:t>Evaporator </a:t>
            </a:r>
            <a:r>
              <a:rPr lang="en-US" sz="1400" dirty="0"/>
              <a:t>(Heat absorption): The refrigerant absorbs heat from the environment and evaporates (isothermal expansion) thus cooling the space.</a:t>
            </a:r>
          </a:p>
          <a:p>
            <a:pPr>
              <a:spcBef>
                <a:spcPts val="0"/>
              </a:spcBef>
            </a:pPr>
            <a:r>
              <a:rPr lang="en-US" sz="1400" b="1" dirty="0"/>
              <a:t>Compressor </a:t>
            </a:r>
            <a:r>
              <a:rPr lang="en-US" sz="1400" dirty="0"/>
              <a:t>(Work input): The refrigerant gas is compressed to a higher pressure and temperature. </a:t>
            </a:r>
            <a:r>
              <a:rPr lang="en-US" sz="1400" b="1" dirty="0"/>
              <a:t>Condenser </a:t>
            </a:r>
            <a:r>
              <a:rPr lang="en-US" sz="1400" dirty="0"/>
              <a:t>(Heat rejection): The high-pressure, high-temperature refrigerant gas releases the absorbed heat to the environment.</a:t>
            </a:r>
          </a:p>
          <a:p>
            <a:pPr>
              <a:spcBef>
                <a:spcPts val="0"/>
              </a:spcBef>
            </a:pPr>
            <a:r>
              <a:rPr lang="en-US" sz="1400" b="1" dirty="0"/>
              <a:t>Expansion Valve </a:t>
            </a:r>
            <a:r>
              <a:rPr lang="en-US" sz="1400" dirty="0"/>
              <a:t>(Throttling process)</a:t>
            </a:r>
            <a:r>
              <a:rPr lang="en-US" sz="1400" b="1" dirty="0"/>
              <a:t>: </a:t>
            </a:r>
            <a:r>
              <a:rPr lang="en-US" sz="1400" dirty="0"/>
              <a:t>The refrigerant passes through an expansion valve where its pressure is reduced (isenthalpic expansion), causing it to cool further. </a:t>
            </a:r>
          </a:p>
          <a:p>
            <a:pPr>
              <a:spcBef>
                <a:spcPts val="0"/>
              </a:spcBef>
            </a:pPr>
            <a:r>
              <a:rPr lang="en-US" sz="1400" b="1" dirty="0"/>
              <a:t>Coefficient of Performance (COP): </a:t>
            </a:r>
            <a:r>
              <a:rPr lang="en-US" sz="1400" dirty="0"/>
              <a:t>a measure of the efficiency of a refrigeration cycle. It is defined as the ratio of heat transferred to the work input. COP of a HP is ranges from 3 to 7!</a:t>
            </a:r>
            <a:endParaRPr lang="en-US" sz="135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042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1565</TotalTime>
  <Words>1502</Words>
  <Application>Microsoft Office PowerPoint</Application>
  <PresentationFormat>On-screen Show (16:9)</PresentationFormat>
  <Paragraphs>168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Aptos</vt:lpstr>
      <vt:lpstr>Arial</vt:lpstr>
      <vt:lpstr>Calibri</vt:lpstr>
      <vt:lpstr>Calibri (Body)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Machine Learning and Control for Building Energy Systems</vt:lpstr>
      <vt:lpstr>Grading and Course Expectations</vt:lpstr>
      <vt:lpstr>Course Syllabus</vt:lpstr>
      <vt:lpstr>HVAC Systems and Heat Transfer Modeling </vt:lpstr>
      <vt:lpstr>History of HVAC Systems</vt:lpstr>
      <vt:lpstr>History of HVAC Systems </vt:lpstr>
      <vt:lpstr>Modern HVAC Systems</vt:lpstr>
      <vt:lpstr>Components of Modern HVAC Systems</vt:lpstr>
      <vt:lpstr>Heat Pump (HP) Principles</vt:lpstr>
      <vt:lpstr>Basic Terminology of Thermodynamics</vt:lpstr>
      <vt:lpstr>Thermodynamics Laws</vt:lpstr>
      <vt:lpstr>Heat Transfer Basics </vt:lpstr>
      <vt:lpstr>Heat Transfer Mathematical Modeling</vt:lpstr>
      <vt:lpstr>Week 3: Dynamical systems fundamentals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68</cp:revision>
  <dcterms:created xsi:type="dcterms:W3CDTF">2024-09-05T00:30:18Z</dcterms:created>
  <dcterms:modified xsi:type="dcterms:W3CDTF">2025-01-28T17:40:54Z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